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88" r:id="rId3"/>
    <p:sldId id="289" r:id="rId4"/>
    <p:sldId id="276" r:id="rId5"/>
    <p:sldId id="268" r:id="rId6"/>
    <p:sldId id="258" r:id="rId7"/>
    <p:sldId id="262" r:id="rId8"/>
    <p:sldId id="277" r:id="rId9"/>
    <p:sldId id="260" r:id="rId10"/>
    <p:sldId id="298" r:id="rId11"/>
    <p:sldId id="302" r:id="rId12"/>
    <p:sldId id="300" r:id="rId13"/>
    <p:sldId id="267" r:id="rId14"/>
    <p:sldId id="282" r:id="rId15"/>
    <p:sldId id="283" r:id="rId16"/>
    <p:sldId id="279" r:id="rId17"/>
    <p:sldId id="263" r:id="rId18"/>
    <p:sldId id="265" r:id="rId19"/>
    <p:sldId id="299" r:id="rId20"/>
    <p:sldId id="284" r:id="rId21"/>
    <p:sldId id="271" r:id="rId22"/>
    <p:sldId id="307" r:id="rId23"/>
    <p:sldId id="264" r:id="rId24"/>
    <p:sldId id="285" r:id="rId25"/>
    <p:sldId id="286" r:id="rId26"/>
    <p:sldId id="287" r:id="rId27"/>
    <p:sldId id="266" r:id="rId28"/>
    <p:sldId id="303" r:id="rId29"/>
    <p:sldId id="305" r:id="rId30"/>
    <p:sldId id="308" r:id="rId31"/>
    <p:sldId id="270" r:id="rId32"/>
    <p:sldId id="292" r:id="rId33"/>
    <p:sldId id="294" r:id="rId34"/>
    <p:sldId id="295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4"/>
    <p:restoredTop sz="89388"/>
  </p:normalViewPr>
  <p:slideViewPr>
    <p:cSldViewPr snapToGrid="0">
      <p:cViewPr varScale="1">
        <p:scale>
          <a:sx n="91" d="100"/>
          <a:sy n="91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7678-A5FA-1646-BB0F-FCF8DF53A8A9}" type="datetimeFigureOut">
              <a:rPr lang="en-AU" smtClean="0"/>
              <a:t>4/10/2023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32FD8-BEF5-F948-97BC-38CD14E8A39C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392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uml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plantuml/plantuml-stdlib" TargetMode="External"/><Relationship Id="rId4" Type="http://schemas.openxmlformats.org/officeDocument/2006/relationships/hyperlink" Target="https://crashedmind.github.io/PlantUMLHitchhikersGuide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4model.com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4model.com/review/" TargetMode="External"/><Relationship Id="rId5" Type="http://schemas.openxmlformats.org/officeDocument/2006/relationships/hyperlink" Target="https://github.com/plantuml-stdlib/C4-PlantUML" TargetMode="External"/><Relationship Id="rId4" Type="http://schemas.openxmlformats.org/officeDocument/2006/relationships/hyperlink" Target="https://adrianvlupu.github.io/C4-Builder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drianvlupu.github.io/C4-Builder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andoc.org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franabg/readme-md-generato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franabg/readme-md-generato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814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My pet hate is having to enlist the opinion of an architect every time you want to extend a solution</a:t>
            </a:r>
          </a:p>
          <a:p>
            <a:r>
              <a:rPr lang="en-AU" dirty="0"/>
              <a:t>Can we come up with some guidelines and principles to help push decision making to the development teams?</a:t>
            </a:r>
          </a:p>
          <a:p>
            <a:r>
              <a:rPr lang="en-AU" dirty="0"/>
              <a:t>Then if something isn’t covered in the architectural principles, consult an architect.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683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027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https://plantuml.com/</a:t>
            </a:r>
            <a:endParaRPr lang="en-US" dirty="0"/>
          </a:p>
          <a:p>
            <a:r>
              <a:rPr lang="en-US" dirty="0">
                <a:hlinkClick r:id="rId4"/>
              </a:rPr>
              <a:t>https://crashedmind.github.io/PlantUMLHitchhikersGuide/</a:t>
            </a:r>
            <a:endParaRPr lang="en-US" dirty="0"/>
          </a:p>
          <a:p>
            <a:r>
              <a:rPr lang="en-US" dirty="0">
                <a:hlinkClick r:id="rId5"/>
              </a:rPr>
              <a:t>https://github.com/plantuml/plantuml-stdlib</a:t>
            </a:r>
            <a:endParaRPr lang="en-US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266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01-plantuml-sequence.puml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3192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02-plantuml-erd.puml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9303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733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02-plantuml-erd.puml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5385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I’ve found C4 to be really beneficial at stopping myself and others from trying to cram everything onto a single diagram</a:t>
            </a:r>
          </a:p>
          <a:p>
            <a:r>
              <a:rPr lang="en-US" dirty="0">
                <a:hlinkClick r:id="rId3"/>
              </a:rPr>
              <a:t>https://c4model.com/</a:t>
            </a:r>
            <a:endParaRPr lang="en-US" dirty="0"/>
          </a:p>
          <a:p>
            <a:r>
              <a:rPr lang="en-US" dirty="0">
                <a:hlinkClick r:id="rId4"/>
              </a:rPr>
              <a:t>https://adrianvlupu.github.io/C4-Builder/</a:t>
            </a:r>
            <a:endParaRPr lang="en-US" dirty="0"/>
          </a:p>
          <a:p>
            <a:r>
              <a:rPr lang="en-US" dirty="0">
                <a:hlinkClick r:id="rId5"/>
              </a:rPr>
              <a:t>https://github.com/plantuml-stdlib/C4-PlantUML</a:t>
            </a:r>
            <a:endParaRPr lang="en-US" dirty="0"/>
          </a:p>
          <a:p>
            <a:r>
              <a:rPr lang="en-US" dirty="0">
                <a:hlinkClick r:id="rId6"/>
              </a:rPr>
              <a:t>https://c4model.com/review/</a:t>
            </a:r>
            <a:endParaRPr lang="en-US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8517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03-c4model-context-bad.puml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842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04-c4model-context-good.puml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843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465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05-context.md</a:t>
            </a:r>
          </a:p>
          <a:p>
            <a:r>
              <a:rPr lang="en-AU" dirty="0"/>
              <a:t>06-component.md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2739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Now there is a lot of documentation across multiple repos, how to make it searchable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US" sz="1200" dirty="0">
              <a:hlinkClick r:id="rId3"/>
            </a:endParaRPr>
          </a:p>
          <a:p>
            <a:r>
              <a:rPr lang="en-US" sz="1200" dirty="0">
                <a:hlinkClick r:id="rId3"/>
              </a:rPr>
              <a:t>https://adrianvlupu.github.io/C4-Builder/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https://pandoc.org/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749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04-c4model-context-good.puml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703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04-c4model-context-good.puml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675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682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How can we get a new person up to speed as quickly as possible?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111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What’s the minimum amount of information someone needs to get up and running</a:t>
            </a:r>
          </a:p>
          <a:p>
            <a:r>
              <a:rPr lang="en-AU" dirty="0"/>
              <a:t>We always look at READMEs as part of our interview process</a:t>
            </a:r>
          </a:p>
          <a:p>
            <a:r>
              <a:rPr lang="en-US" sz="1200" dirty="0">
                <a:hlinkClick r:id="rId3"/>
              </a:rPr>
              <a:t>https://github.com/kefranabg/readme-md-generator</a:t>
            </a:r>
            <a:endParaRPr lang="en-US" sz="12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24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What’s the minimum amount of information someone needs to get up and running</a:t>
            </a:r>
          </a:p>
          <a:p>
            <a:r>
              <a:rPr lang="en-AU" dirty="0"/>
              <a:t>We always look at READMEs as part of our interview process</a:t>
            </a:r>
          </a:p>
          <a:p>
            <a:r>
              <a:rPr lang="en-US" sz="1200" dirty="0">
                <a:hlinkClick r:id="rId3"/>
              </a:rPr>
              <a:t>https://github.com/kefranabg/readme-md-generator</a:t>
            </a:r>
            <a:endParaRPr lang="en-US" sz="12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192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 we start to understand decisions that have been made either through inspection or by talking to the team, we want to capture those</a:t>
            </a:r>
          </a:p>
          <a:p>
            <a:r>
              <a:rPr lang="en-AU" dirty="0"/>
              <a:t>On a new project we want to start with these</a:t>
            </a:r>
          </a:p>
          <a:p>
            <a:r>
              <a:rPr lang="en-AU" dirty="0"/>
              <a:t>Minimise the amount of time revisiting made decisions every time a new person joins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832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8867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32FD8-BEF5-F948-97BC-38CD14E8A39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26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2343-0789-6910-6EA3-004665446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05657-D530-27B9-CC0E-EF70C9BCC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F5CC5-769A-863C-C638-698F20A1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5F42-5BC6-5C1C-08B5-B6E76F21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ABA40-6E9B-27C7-6790-9307AD99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A20C-CDDC-3CF9-202C-5EC45DB5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3C941-9F29-F878-2E02-C2875AD7A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5D7AA-F0A1-868C-A328-30D2F136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A1DF2-7FB8-9C7B-1233-816730A5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03795-E8FD-9EBA-C97D-524A23D0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6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11783-A473-6C7E-BF94-BAAD24F8C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6EF8D-A2BB-BC91-ECE6-3D1AF0291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E416-B1FE-C3B3-2E29-6C344192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2FEA-8590-055E-B1F0-ED737A5C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4A66-AFC3-C6D6-9097-81F1286B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8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90FF-3CBC-951B-7401-91B99F80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E188-6A93-1DBA-6967-4F676D83E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601D-0C59-7016-C2BE-B80F3339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F9C46-ACDE-0C63-523D-3A087385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C5053-577A-80B0-86E5-69A5A2B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2118-476A-FA70-0302-FCAFC1D5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3BEE1-F545-C95D-4E3D-F8E97BDC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559AF-EE1D-40A3-72D0-230E5BF7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DC40-25CD-F971-53E4-B6B59525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7D495-28E2-9F9C-D379-3BB60B79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2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7CF1-991C-0B2C-01C0-FB86BBE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8CE20-C56E-096C-9D4D-EA9D3A858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AB094-494B-BC3A-ACF4-BC2FD89DE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96522-BFAE-45D7-EAE8-A9A49D5D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7766D-DB1F-7714-19DA-F9438DC8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A2C09-CA6A-F2DD-59EE-170E6674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0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00A7-8C58-65FD-72BC-F8A5BE50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73DC8-E646-E459-6386-3BE774A05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537C0-C2DF-D2AD-276F-C2763DEA9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26589-6C6C-CCC5-4D32-BFA2EE4C1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CF568-53FF-6A3A-6D62-E12F4A518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3A71B-3398-BDD3-8FA4-14473A47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34BC70-BB6E-F4AD-083C-7C84E371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E712E-FAF3-B6C1-F8EB-5AF02D99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5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A3D2-B05B-2D89-4A39-F52DEC4D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C6972-6DF9-BB19-798A-F6888B4B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D48F8-8501-748C-8266-770A8B4D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113E0-E517-FEA8-360C-E00493D1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8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5B00A-5656-6274-FC86-5EF5FE32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26905-65ED-5EA3-04E0-210FF7CD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FC149-711D-FAA5-7E1F-2E568D55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1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B0EF-E093-9F1C-A39A-429E8792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9F19-16B7-4388-D879-E8BA08D0A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3E82C-A216-481B-5FB6-0597D9427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F27B7-DBE7-AD93-EF7A-A46B4299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A76E7-C587-0FC2-DB0C-51DE1A80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6E5AB-561A-3ABF-13A5-6D744F7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1EE8-4974-6347-332D-3801FE47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2E1A9-3B2D-3005-62A1-265695B64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2CD5F-FDAF-C975-6C94-D01796C77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F8FA4-9C77-5202-7F3A-4DFC394B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1FE39-706C-AC9D-EC01-7446D882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4F342-7884-835E-23C6-D8A350C8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1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1D3D9-6C0A-5EEF-9FFB-6AB53489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3FDA9-06E6-2470-4D29-C9D061246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C7CC-56DD-8098-736A-3AE588F6B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D3CC9-4ACD-8D48-A1D6-0C45AB25636C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D568-2636-C7D9-D97B-0226566CC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7FD40-6E7D-B9C3-CC7A-121F22D4E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BDBA0-F3B2-CB47-A958-8BC5B07ACA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1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franabg/readme-md-generato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dr.github.io/mad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dr.github.io/mad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r.github.io/mad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ructurizr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ructurizr.com/help/decision-log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ragprog.com/titles/apdiag/creating-software-with-modern-diagramming-techniques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87A834-1476-32D6-D017-9F34B4196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832" t="-9202" b="-22733"/>
          <a:stretch/>
        </p:blipFill>
        <p:spPr>
          <a:xfrm>
            <a:off x="243698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19632"/>
            <a:ext cx="4151376" cy="1518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Documentation for Developers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000520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FA5A5DB-1328-664B-5946-224DEF22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dirty="0"/>
              <a:t>A consulting story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F018975-2A2D-AC94-18F8-B6DB61CF5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A new project</a:t>
            </a:r>
          </a:p>
          <a:p>
            <a:r>
              <a:rPr lang="en-US" sz="2200" dirty="0"/>
              <a:t>A handful of repositories</a:t>
            </a:r>
          </a:p>
          <a:p>
            <a:r>
              <a:rPr lang="en-US" sz="2200" dirty="0"/>
              <a:t>No documentation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4" name="Marcador de contenido 13" descr="Sol en el desierto&#10;&#10;Descripción generada automáticamente">
            <a:extLst>
              <a:ext uri="{FF2B5EF4-FFF2-40B4-BE49-F238E27FC236}">
                <a16:creationId xmlns:a16="http://schemas.microsoft.com/office/drawing/2014/main" id="{31423342-A42E-6479-4269-5C12B31D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4" r="890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622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Markdown README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11A2A-468A-EF9C-9561-A6BC532FF4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419" y="2673327"/>
            <a:ext cx="6236208" cy="366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7" y="2516777"/>
            <a:ext cx="4229141" cy="3660185"/>
          </a:xfrm>
        </p:spPr>
        <p:txBody>
          <a:bodyPr anchor="t">
            <a:normAutofit/>
          </a:bodyPr>
          <a:lstStyle/>
          <a:p>
            <a:r>
              <a:rPr lang="en-US" sz="2200" dirty="0"/>
              <a:t>A quick intro for onboarding</a:t>
            </a:r>
          </a:p>
          <a:p>
            <a:r>
              <a:rPr lang="en-US" sz="2200" dirty="0"/>
              <a:t>Use a template for consistency</a:t>
            </a:r>
          </a:p>
          <a:p>
            <a:r>
              <a:rPr lang="en-AU" sz="2200" dirty="0"/>
              <a:t>Customise</a:t>
            </a:r>
            <a:r>
              <a:rPr lang="en-US" sz="2200" dirty="0"/>
              <a:t> for your company</a:t>
            </a:r>
          </a:p>
          <a:p>
            <a:r>
              <a:rPr lang="en-US" sz="2200" dirty="0"/>
              <a:t>Use </a:t>
            </a:r>
            <a:r>
              <a:rPr lang="en-AU" sz="2200" dirty="0">
                <a:hlinkClick r:id="rId4"/>
              </a:rPr>
              <a:t>readme-md-generator</a:t>
            </a:r>
            <a:endParaRPr lang="en-US" sz="2200" dirty="0"/>
          </a:p>
          <a:p>
            <a:r>
              <a:rPr lang="en-US" sz="2200" dirty="0"/>
              <a:t>Or Google for examples</a:t>
            </a:r>
          </a:p>
        </p:txBody>
      </p:sp>
    </p:spTree>
    <p:extLst>
      <p:ext uri="{BB962C8B-B14F-4D97-AF65-F5344CB8AC3E}">
        <p14:creationId xmlns:p14="http://schemas.microsoft.com/office/powerpoint/2010/main" val="367186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Markdown README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7" y="2516777"/>
            <a:ext cx="4229141" cy="3660185"/>
          </a:xfrm>
        </p:spPr>
        <p:txBody>
          <a:bodyPr anchor="t">
            <a:normAutofit/>
          </a:bodyPr>
          <a:lstStyle/>
          <a:p>
            <a:r>
              <a:rPr lang="en-US" sz="2200" dirty="0"/>
              <a:t>A quick intro for onboarding</a:t>
            </a:r>
          </a:p>
          <a:p>
            <a:r>
              <a:rPr lang="en-US" sz="2200" dirty="0"/>
              <a:t>Use a template for consistency</a:t>
            </a:r>
          </a:p>
          <a:p>
            <a:r>
              <a:rPr lang="en-AU" sz="2200" dirty="0"/>
              <a:t>Customise</a:t>
            </a:r>
            <a:r>
              <a:rPr lang="en-US" sz="2200" dirty="0"/>
              <a:t> for your company</a:t>
            </a:r>
          </a:p>
          <a:p>
            <a:r>
              <a:rPr lang="en-US" sz="2200" strike="sngStrike" dirty="0"/>
              <a:t>Google for examples</a:t>
            </a:r>
          </a:p>
          <a:p>
            <a:r>
              <a:rPr lang="en-US" sz="2200" dirty="0"/>
              <a:t>Ask </a:t>
            </a:r>
            <a:r>
              <a:rPr lang="en-US" sz="2200" dirty="0" err="1"/>
              <a:t>ChatGPT</a:t>
            </a:r>
            <a:endParaRPr lang="en-US" sz="2200" dirty="0"/>
          </a:p>
        </p:txBody>
      </p:sp>
      <p:pic>
        <p:nvPicPr>
          <p:cNvPr id="2050" name="Picture 2" descr="THE NEW CHATGPT LOGO PNG 2023 - eDigital Agency">
            <a:extLst>
              <a:ext uri="{FF2B5EF4-FFF2-40B4-BE49-F238E27FC236}">
                <a16:creationId xmlns:a16="http://schemas.microsoft.com/office/drawing/2014/main" id="{ECD9F517-F508-6BAC-04FB-77CF26EB2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166" y="470263"/>
            <a:ext cx="927462" cy="9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9A5D8F-BA46-0933-4147-D7E8BBD33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64978">
            <a:off x="2722428" y="2039277"/>
            <a:ext cx="4229141" cy="426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3C7326-EA57-30D5-E728-452BECADE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12" y="3134063"/>
            <a:ext cx="6942775" cy="180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33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7205" cy="4351338"/>
          </a:xfrm>
        </p:spPr>
        <p:txBody>
          <a:bodyPr anchor="t">
            <a:normAutofit/>
          </a:bodyPr>
          <a:lstStyle/>
          <a:p>
            <a:r>
              <a:rPr lang="en-US" sz="1800" dirty="0">
                <a:hlinkClick r:id="rId3"/>
              </a:rPr>
              <a:t>Markdown Decision Records (MADR)</a:t>
            </a:r>
            <a:endParaRPr lang="en-US" sz="1800" dirty="0"/>
          </a:p>
          <a:p>
            <a:pPr lvl="1"/>
            <a:r>
              <a:rPr lang="en-US" sz="1800" dirty="0"/>
              <a:t>Context/Problem</a:t>
            </a:r>
          </a:p>
          <a:p>
            <a:pPr lvl="1"/>
            <a:r>
              <a:rPr lang="en-US" sz="1800" dirty="0"/>
              <a:t>Considered Options</a:t>
            </a:r>
          </a:p>
          <a:p>
            <a:pPr lvl="1"/>
            <a:r>
              <a:rPr lang="en-US" sz="1800" dirty="0"/>
              <a:t>Decision</a:t>
            </a:r>
          </a:p>
          <a:p>
            <a:pPr lvl="1"/>
            <a:r>
              <a:rPr lang="en-US" sz="1800" dirty="0"/>
              <a:t>Consequences</a:t>
            </a:r>
          </a:p>
          <a:p>
            <a:r>
              <a:rPr lang="en-US" sz="2200" dirty="0"/>
              <a:t>Create an index for easy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86F51-8C77-002F-FE82-4E973B61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" r="58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CC9B1-B2F0-AE55-18C1-264E5D6570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7190587" y="3127064"/>
            <a:ext cx="5001415" cy="3728653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4386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>
            <a:normAutofit/>
          </a:bodyPr>
          <a:lstStyle/>
          <a:p>
            <a:r>
              <a:rPr lang="en-US"/>
              <a:t>Tracking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245428" cy="3181684"/>
          </a:xfrm>
        </p:spPr>
        <p:txBody>
          <a:bodyPr anchor="t">
            <a:normAutofit/>
          </a:bodyPr>
          <a:lstStyle/>
          <a:p>
            <a:r>
              <a:rPr lang="en-US" sz="1800">
                <a:hlinkClick r:id="rId3"/>
              </a:rPr>
              <a:t>Markdown Decision Records (MADR)</a:t>
            </a:r>
            <a:endParaRPr lang="en-US" sz="1800"/>
          </a:p>
          <a:p>
            <a:pPr lvl="1"/>
            <a:r>
              <a:rPr lang="en-US" sz="1800"/>
              <a:t>Context/Problem</a:t>
            </a:r>
          </a:p>
          <a:p>
            <a:pPr lvl="1"/>
            <a:r>
              <a:rPr lang="en-US" sz="1800"/>
              <a:t>Considered Options</a:t>
            </a:r>
          </a:p>
          <a:p>
            <a:pPr lvl="1"/>
            <a:r>
              <a:rPr lang="en-US" sz="1800"/>
              <a:t>Decision</a:t>
            </a:r>
          </a:p>
          <a:p>
            <a:pPr lvl="1"/>
            <a:r>
              <a:rPr lang="en-US" sz="1800"/>
              <a:t>Consequences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06286F51-8C77-002F-FE82-4E973B616596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CC9B1-B2F0-AE55-18C1-264E5D6570A9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708E13-DFA2-69C1-4368-C3BDC244F6C5}"/>
              </a:ext>
            </a:extLst>
          </p:cNvPr>
          <p:cNvSpPr/>
          <p:nvPr/>
        </p:nvSpPr>
        <p:spPr>
          <a:xfrm>
            <a:off x="-14961" y="-3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639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AE4E0-4013-6E30-64C1-FFF4BE4CA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84207" y="804334"/>
            <a:ext cx="6193664" cy="4657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78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>
            <a:normAutofit/>
          </a:bodyPr>
          <a:lstStyle/>
          <a:p>
            <a:r>
              <a:rPr lang="en-US"/>
              <a:t>Tracking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245428" cy="3181684"/>
          </a:xfrm>
        </p:spPr>
        <p:txBody>
          <a:bodyPr anchor="t">
            <a:normAutofit/>
          </a:bodyPr>
          <a:lstStyle/>
          <a:p>
            <a:r>
              <a:rPr lang="en-US" sz="1800">
                <a:hlinkClick r:id="rId3"/>
              </a:rPr>
              <a:t>Markdown Decision Records (MADR)</a:t>
            </a:r>
            <a:endParaRPr lang="en-US" sz="1800"/>
          </a:p>
          <a:p>
            <a:pPr lvl="1"/>
            <a:r>
              <a:rPr lang="en-US" sz="1800"/>
              <a:t>Context/Problem</a:t>
            </a:r>
          </a:p>
          <a:p>
            <a:pPr lvl="1"/>
            <a:r>
              <a:rPr lang="en-US" sz="1800"/>
              <a:t>Considered Options</a:t>
            </a:r>
          </a:p>
          <a:p>
            <a:pPr lvl="1"/>
            <a:r>
              <a:rPr lang="en-US" sz="1800"/>
              <a:t>Decision</a:t>
            </a:r>
          </a:p>
          <a:p>
            <a:pPr lvl="1"/>
            <a:r>
              <a:rPr lang="en-US" sz="1800"/>
              <a:t>Consequences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06286F51-8C77-002F-FE82-4E973B616596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CC9B1-B2F0-AE55-18C1-264E5D6570A9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7980F-F402-FF75-90ED-4BEDD440655D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639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984F8-67BC-47F5-6438-B0774F84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95292" y="139539"/>
            <a:ext cx="5001414" cy="6578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3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DF6DAD-6680-48EA-B64B-A5F5A4E4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94" y="364885"/>
            <a:ext cx="6025896" cy="5792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700186"/>
            <a:ext cx="5374494" cy="1188720"/>
          </a:xfrm>
        </p:spPr>
        <p:txBody>
          <a:bodyPr anchor="ctr"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Architectural Guidance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76" y="2066544"/>
            <a:ext cx="5374494" cy="37883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Architecture Principles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Assumptions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it easier for developers to make decisions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Could this meeting have been a Principle?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7C551-146D-7E64-4976-7DFD8E6F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67226" y="364885"/>
            <a:ext cx="4239945" cy="278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DAEB7E-CBF8-E2A9-F3DA-00410C157E13}"/>
              </a:ext>
            </a:extLst>
          </p:cNvPr>
          <p:cNvSpPr txBox="1"/>
          <p:nvPr/>
        </p:nvSpPr>
        <p:spPr>
          <a:xfrm>
            <a:off x="6875283" y="3429000"/>
            <a:ext cx="48238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Well-defined principles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  <a:r>
              <a:rPr lang="en-US" dirty="0"/>
              <a:t>: Succinct, easy to remember, and carries the essence of the rule (few words)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Statement</a:t>
            </a:r>
            <a:r>
              <a:rPr lang="en-US" dirty="0"/>
              <a:t>: Unambiguous statement defining the rule (1 to 3 sentences)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Rationale</a:t>
            </a:r>
            <a:r>
              <a:rPr lang="en-US" dirty="0"/>
              <a:t>: Why is this rule important, particularly in terms of business benefits.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Implications</a:t>
            </a:r>
            <a:r>
              <a:rPr lang="en-US" dirty="0"/>
              <a:t>: Identifies explicitly how the rule affects the business, teams,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901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Architectural Principles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0D44CC-B892-8E40-1521-11BCBCB9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86398">
            <a:off x="935694" y="2693990"/>
            <a:ext cx="10008504" cy="3451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523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141552"/>
            <a:ext cx="6172782" cy="1325563"/>
          </a:xfrm>
        </p:spPr>
        <p:txBody>
          <a:bodyPr>
            <a:normAutofit/>
          </a:bodyPr>
          <a:lstStyle/>
          <a:p>
            <a:r>
              <a:rPr lang="en-US" dirty="0"/>
              <a:t>Diagramming (</a:t>
            </a:r>
            <a:r>
              <a:rPr lang="en-US" dirty="0" err="1"/>
              <a:t>PlantUML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11" y="1467114"/>
            <a:ext cx="5006336" cy="4155209"/>
          </a:xfrm>
        </p:spPr>
        <p:txBody>
          <a:bodyPr anchor="t">
            <a:normAutofit/>
          </a:bodyPr>
          <a:lstStyle/>
          <a:p>
            <a:r>
              <a:rPr lang="en-US" sz="2000" dirty="0"/>
              <a:t>Text-based diagramming</a:t>
            </a:r>
          </a:p>
          <a:p>
            <a:r>
              <a:rPr lang="en-US" sz="2000" dirty="0"/>
              <a:t>Support for multiple diagram types</a:t>
            </a:r>
          </a:p>
          <a:p>
            <a:pPr lvl="1"/>
            <a:r>
              <a:rPr lang="en-US" sz="2000" dirty="0"/>
              <a:t>Sequence diagram</a:t>
            </a:r>
          </a:p>
          <a:p>
            <a:pPr lvl="1"/>
            <a:r>
              <a:rPr lang="en-US" sz="2000" dirty="0"/>
              <a:t>Class diagram</a:t>
            </a:r>
          </a:p>
          <a:p>
            <a:pPr lvl="1"/>
            <a:r>
              <a:rPr lang="en-US" sz="2000" dirty="0"/>
              <a:t>Activity diagram</a:t>
            </a:r>
          </a:p>
          <a:p>
            <a:pPr lvl="1"/>
            <a:r>
              <a:rPr lang="en-US" sz="2000" dirty="0"/>
              <a:t>Entity Relationship diagram</a:t>
            </a:r>
          </a:p>
          <a:p>
            <a:r>
              <a:rPr lang="en-US" sz="2000" dirty="0"/>
              <a:t>Extensible with Libraries</a:t>
            </a:r>
          </a:p>
          <a:p>
            <a:pPr lvl="1"/>
            <a:r>
              <a:rPr lang="en-US" sz="1600" dirty="0"/>
              <a:t>Azure, Kubernetes, AWS, C4…</a:t>
            </a:r>
          </a:p>
          <a:p>
            <a:r>
              <a:rPr lang="en-US" sz="2000" dirty="0"/>
              <a:t>Tooling</a:t>
            </a:r>
          </a:p>
          <a:p>
            <a:pPr lvl="1"/>
            <a:r>
              <a:rPr lang="en-US" sz="1600" dirty="0"/>
              <a:t>Visual Studio Code + Extensions</a:t>
            </a:r>
          </a:p>
          <a:p>
            <a:pPr lvl="1"/>
            <a:r>
              <a:rPr lang="en-US" sz="1600" dirty="0"/>
              <a:t>Supported by JetBrains and others also</a:t>
            </a:r>
          </a:p>
          <a:p>
            <a:pPr lvl="1"/>
            <a:r>
              <a:rPr lang="en-US" sz="1600" dirty="0"/>
              <a:t>Supported in various Markdown wikis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F82159-8089-DBFF-6C01-3C2B67938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767996" y="804333"/>
            <a:ext cx="3618298" cy="32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2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PlantUML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Sequence Diagram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59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52282"/>
            <a:ext cx="4151376" cy="26854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trike="sngStrike" dirty="0"/>
              <a:t>Documentation for Developers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94731085-AC7B-CF33-D2C4-CC36E02AB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5832" t="-9202" b="-22733"/>
          <a:stretch/>
        </p:blipFill>
        <p:spPr>
          <a:xfrm>
            <a:off x="243698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0046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PlantUML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Entity Relationship Diagram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0FFA5D-32AE-1EE5-086A-AE65229AE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" y="4559"/>
            <a:ext cx="7028495" cy="6848891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049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D6B9DF2-87BB-7457-D7CA-02FDA7CA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3" y="-217992"/>
            <a:ext cx="11754334" cy="72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4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PlantUML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Cloud Deployment Diagram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2" r="1850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533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C4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135" y="1412488"/>
            <a:ext cx="7372864" cy="464867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Created by </a:t>
            </a:r>
            <a:r>
              <a:rPr lang="en-US" sz="2000" b="0" i="0" dirty="0">
                <a:effectLst/>
              </a:rPr>
              <a:t>Simon Brown (see YOW 2022)</a:t>
            </a:r>
          </a:p>
          <a:p>
            <a:r>
              <a:rPr lang="en-US" sz="2000" b="0" i="0" dirty="0">
                <a:effectLst/>
              </a:rPr>
              <a:t>Helps avoid overly-complex diagrams</a:t>
            </a:r>
          </a:p>
          <a:p>
            <a:endParaRPr lang="en-US" sz="2000" dirty="0"/>
          </a:p>
          <a:p>
            <a:r>
              <a:rPr lang="en-US" sz="2000" b="0" i="0" dirty="0">
                <a:effectLst/>
              </a:rPr>
              <a:t>Simple abstractions &amp; Standard diagram types</a:t>
            </a:r>
          </a:p>
          <a:p>
            <a:pPr marL="0" indent="0">
              <a:buNone/>
            </a:pPr>
            <a:endParaRPr lang="en-US" sz="2000" dirty="0">
              <a:hlinkClick r:id="rId3"/>
            </a:endParaRPr>
          </a:p>
          <a:p>
            <a:r>
              <a:rPr lang="en-US" sz="2000" b="0" i="0" dirty="0">
                <a:effectLst/>
              </a:rPr>
              <a:t>Context (level 1): system scope, users and other systems</a:t>
            </a:r>
          </a:p>
          <a:p>
            <a:r>
              <a:rPr lang="en-US" sz="2000" b="0" i="0" dirty="0">
                <a:effectLst/>
              </a:rPr>
              <a:t>Container (level 2):  represents an application or a data store</a:t>
            </a:r>
          </a:p>
          <a:p>
            <a:pPr lvl="1"/>
            <a:r>
              <a:rPr lang="en-US" sz="1600" b="0" i="0" dirty="0">
                <a:effectLst/>
              </a:rPr>
              <a:t>web application, mobile app, serverless function, embedded device</a:t>
            </a:r>
          </a:p>
          <a:p>
            <a:r>
              <a:rPr lang="en-US" sz="2000" b="0" i="0" dirty="0">
                <a:effectLst/>
              </a:rPr>
              <a:t>Component (level 3): internals of a container</a:t>
            </a:r>
          </a:p>
          <a:p>
            <a:r>
              <a:rPr lang="en-US" sz="2000" b="0" i="0" dirty="0">
                <a:effectLst/>
              </a:rPr>
              <a:t>Code (level 4): class-level decomposition</a:t>
            </a:r>
          </a:p>
          <a:p>
            <a:endParaRPr lang="en-US" sz="2000" b="0" i="0" dirty="0">
              <a:effectLst/>
            </a:endParaRPr>
          </a:p>
          <a:p>
            <a:r>
              <a:rPr lang="en-US" sz="2000" b="0" i="0" dirty="0">
                <a:effectLst/>
              </a:rPr>
              <a:t>Deployment: optional, and very useful</a:t>
            </a:r>
          </a:p>
        </p:txBody>
      </p:sp>
    </p:spTree>
    <p:extLst>
      <p:ext uri="{BB962C8B-B14F-4D97-AF65-F5344CB8AC3E}">
        <p14:creationId xmlns:p14="http://schemas.microsoft.com/office/powerpoint/2010/main" val="197992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C4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Bad Context Diagram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36" y="10"/>
            <a:ext cx="7027024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727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C4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Good Context Diagram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12" y="10"/>
            <a:ext cx="701647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93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C4 Model &amp; Markdown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Context &amp; Container Diagrams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CD3A3-C980-4642-010E-24E7E83B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304" y="10"/>
            <a:ext cx="7025888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8187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2000" dirty="0"/>
              <a:t>Add Markdown front-matter for metadata</a:t>
            </a:r>
          </a:p>
          <a:p>
            <a:r>
              <a:rPr lang="en-US" sz="2000" dirty="0"/>
              <a:t>Roll your own scripts</a:t>
            </a:r>
          </a:p>
          <a:p>
            <a:r>
              <a:rPr lang="en-US" sz="2000" dirty="0"/>
              <a:t>Output to PDF in CI/CD pipelines</a:t>
            </a:r>
          </a:p>
          <a:p>
            <a:r>
              <a:rPr lang="en-US" sz="2000" strike="sngStrike" dirty="0"/>
              <a:t>Tools like C4 Builder</a:t>
            </a:r>
          </a:p>
          <a:p>
            <a:r>
              <a:rPr lang="en-US" sz="2000" dirty="0" err="1"/>
              <a:t>Mkdocs</a:t>
            </a:r>
            <a:r>
              <a:rPr lang="en-US" sz="2000" dirty="0"/>
              <a:t> &amp; </a:t>
            </a:r>
            <a:r>
              <a:rPr lang="en-US" sz="2000" dirty="0" err="1"/>
              <a:t>Mkdocs</a:t>
            </a:r>
            <a:r>
              <a:rPr lang="en-US" sz="2000" dirty="0"/>
              <a:t> material 😍</a:t>
            </a:r>
          </a:p>
          <a:p>
            <a:r>
              <a:rPr lang="en-US" sz="2000" dirty="0"/>
              <a:t>Backstage </a:t>
            </a:r>
            <a:r>
              <a:rPr lang="en-US" sz="2000" dirty="0" err="1"/>
              <a:t>TechDocs</a:t>
            </a:r>
            <a:r>
              <a:rPr lang="en-US" sz="2000" dirty="0"/>
              <a:t> 🚀</a:t>
            </a:r>
          </a:p>
          <a:p>
            <a:endParaRPr lang="en-US" sz="2000" dirty="0"/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Backstage TechDocs Markdown to HTML">
            <a:extLst>
              <a:ext uri="{FF2B5EF4-FFF2-40B4-BE49-F238E27FC236}">
                <a16:creationId xmlns:a16="http://schemas.microsoft.com/office/drawing/2014/main" id="{C9D7DFFD-C3EE-184E-F0B6-AFCD90347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1700" y="919641"/>
            <a:ext cx="4367902" cy="55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110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73" name="Freeform: Shape 1127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75" name="Freeform: Shape 1127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Mkdocs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example</a:t>
            </a:r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Getting Started - MkDocs">
            <a:extLst>
              <a:ext uri="{FF2B5EF4-FFF2-40B4-BE49-F238E27FC236}">
                <a16:creationId xmlns:a16="http://schemas.microsoft.com/office/drawing/2014/main" id="{56788A9C-2B2E-30CC-DAB3-75E48B72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198403"/>
            <a:ext cx="6408836" cy="4309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662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23" name="Freeform: Shape 1332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325" name="Freeform: Shape 1332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D0765-2C60-266C-6508-CF3F9BE1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Mkdocs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5F1B4-AE80-6D5F-48E3-F05E1A8E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6" name="Picture 4" descr="Proposal: concept for a new (additional) layout · Issue #1906 · squidfunk/ mkdocs-material · GitHub">
            <a:extLst>
              <a:ext uri="{FF2B5EF4-FFF2-40B4-BE49-F238E27FC236}">
                <a16:creationId xmlns:a16="http://schemas.microsoft.com/office/drawing/2014/main" id="{9DD37CAC-6E77-47C3-69C3-1B9887B7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350613"/>
            <a:ext cx="6408836" cy="4005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6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DFC352-46C8-9389-31E8-33E951363827}"/>
              </a:ext>
            </a:extLst>
          </p:cNvPr>
          <p:cNvSpPr txBox="1">
            <a:spLocks/>
          </p:cNvSpPr>
          <p:nvPr/>
        </p:nvSpPr>
        <p:spPr>
          <a:xfrm>
            <a:off x="140626" y="148281"/>
            <a:ext cx="6586151" cy="434957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FF0000"/>
                </a:solidFill>
                <a:latin typeface="Impact" panose="020B0806030902050204" pitchFamily="34" charset="0"/>
              </a:rPr>
              <a:t>D</a:t>
            </a:r>
            <a:r>
              <a:rPr lang="en-US" sz="6600" dirty="0">
                <a:latin typeface="Impact" panose="020B0806030902050204" pitchFamily="34" charset="0"/>
              </a:rPr>
              <a:t>evelopers</a:t>
            </a:r>
          </a:p>
          <a:p>
            <a:r>
              <a:rPr lang="en-US" sz="6600" dirty="0">
                <a:solidFill>
                  <a:srgbClr val="FF0000"/>
                </a:solidFill>
                <a:latin typeface="Impact" panose="020B0806030902050204" pitchFamily="34" charset="0"/>
              </a:rPr>
              <a:t>D</a:t>
            </a:r>
            <a:r>
              <a:rPr lang="en-US" sz="6600" dirty="0">
                <a:latin typeface="Impact" panose="020B0806030902050204" pitchFamily="34" charset="0"/>
              </a:rPr>
              <a:t>o</a:t>
            </a:r>
          </a:p>
          <a:p>
            <a:r>
              <a:rPr lang="en-US" sz="6600" dirty="0">
                <a:solidFill>
                  <a:srgbClr val="FF0000"/>
                </a:solidFill>
                <a:latin typeface="Impact" panose="020B0806030902050204" pitchFamily="34" charset="0"/>
              </a:rPr>
              <a:t>D</a:t>
            </a:r>
            <a:r>
              <a:rPr lang="en-US" sz="6600" dirty="0">
                <a:latin typeface="Impact" panose="020B0806030902050204" pitchFamily="34" charset="0"/>
              </a:rPr>
              <a:t>ocumentation</a:t>
            </a:r>
          </a:p>
          <a:p>
            <a:endParaRPr lang="en-US" sz="6600" dirty="0">
              <a:latin typeface="Impact" panose="020B0806030902050204" pitchFamily="34" charset="0"/>
            </a:endParaRPr>
          </a:p>
          <a:p>
            <a:r>
              <a:rPr lang="en-US" sz="6600" dirty="0">
                <a:latin typeface="Impact" panose="020B0806030902050204" pitchFamily="34" charset="0"/>
              </a:rPr>
              <a:t>ADELAIDE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78B82-B9B3-09E8-38D9-C56A02568CDF}"/>
              </a:ext>
            </a:extLst>
          </p:cNvPr>
          <p:cNvSpPr txBox="1"/>
          <p:nvPr/>
        </p:nvSpPr>
        <p:spPr>
          <a:xfrm rot="16200000">
            <a:off x="8769900" y="3275868"/>
            <a:ext cx="656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tx2">
                    <a:lumMod val="90000"/>
                  </a:schemeClr>
                </a:solidFill>
              </a:rPr>
              <a:t>https://</a:t>
            </a:r>
            <a:r>
              <a:rPr lang="en-AU" sz="1400" dirty="0" err="1">
                <a:solidFill>
                  <a:schemeClr val="tx2">
                    <a:lumMod val="90000"/>
                  </a:schemeClr>
                </a:solidFill>
              </a:rPr>
              <a:t>geekandpoke.typepad.com</a:t>
            </a:r>
            <a:r>
              <a:rPr lang="en-AU" sz="1400" dirty="0">
                <a:solidFill>
                  <a:schemeClr val="tx2">
                    <a:lumMod val="90000"/>
                  </a:schemeClr>
                </a:solidFill>
              </a:rPr>
              <a:t>/</a:t>
            </a:r>
            <a:r>
              <a:rPr lang="en-AU" sz="1400" dirty="0" err="1">
                <a:solidFill>
                  <a:schemeClr val="tx2">
                    <a:lumMod val="90000"/>
                  </a:schemeClr>
                </a:solidFill>
              </a:rPr>
              <a:t>geekandpoke</a:t>
            </a:r>
            <a:r>
              <a:rPr lang="en-AU" sz="1400" dirty="0">
                <a:solidFill>
                  <a:schemeClr val="tx2">
                    <a:lumMod val="90000"/>
                  </a:schemeClr>
                </a:solidFill>
              </a:rPr>
              <a:t>/2009/12/we-all-had-our-</a:t>
            </a:r>
            <a:r>
              <a:rPr lang="en-AU" sz="1400" dirty="0" err="1">
                <a:solidFill>
                  <a:schemeClr val="tx2">
                    <a:lumMod val="90000"/>
                  </a:schemeClr>
                </a:solidFill>
              </a:rPr>
              <a:t>dreams.html</a:t>
            </a:r>
            <a:endParaRPr lang="en-AU" sz="14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D3458314-9F3C-3F37-0FDD-DE5882FB3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5832" t="-9202" b="-22733"/>
          <a:stretch/>
        </p:blipFill>
        <p:spPr>
          <a:xfrm>
            <a:off x="243698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6586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A514A-2F04-868F-3DB3-876B14062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Demo</a:t>
            </a:r>
            <a:endParaRPr lang="en-AU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C1FA04-EC0E-916A-D928-CD1B6924B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Mkdocs &amp; Material</a:t>
            </a:r>
            <a:endParaRPr lang="en-AU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2C117D-E16D-6F1B-D5A7-2C450D98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17" y="4429919"/>
            <a:ext cx="5816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1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7" y="760562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 err="1"/>
              <a:t>Structurizr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112" y="2236255"/>
            <a:ext cx="5272888" cy="2836840"/>
          </a:xfrm>
        </p:spPr>
        <p:txBody>
          <a:bodyPr anchor="t">
            <a:normAutofit/>
          </a:bodyPr>
          <a:lstStyle/>
          <a:p>
            <a:r>
              <a:rPr lang="en-US" sz="2000" dirty="0"/>
              <a:t>Tooling to extend on </a:t>
            </a:r>
            <a:r>
              <a:rPr lang="en-US" sz="2000" dirty="0" err="1"/>
              <a:t>PlantUML</a:t>
            </a:r>
            <a:r>
              <a:rPr lang="en-US" sz="2000" dirty="0"/>
              <a:t> &amp; C4 &amp; ADRs</a:t>
            </a:r>
          </a:p>
          <a:p>
            <a:r>
              <a:rPr lang="en-US" sz="2000" dirty="0"/>
              <a:t>More control over rendering</a:t>
            </a:r>
          </a:p>
          <a:p>
            <a:r>
              <a:rPr lang="en-US" sz="2000" dirty="0"/>
              <a:t>Linking between different elements</a:t>
            </a:r>
          </a:p>
          <a:p>
            <a:r>
              <a:rPr lang="en-US" sz="2000" dirty="0"/>
              <a:t>Model and element reuse</a:t>
            </a:r>
          </a:p>
          <a:p>
            <a:r>
              <a:rPr lang="en-US" sz="2000" dirty="0"/>
              <a:t>Team sharing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(Also by Simon Brown)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D32A46-0906-9E86-9478-3D9D90E2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94A80-145D-9AFD-3219-65C32642D20B}"/>
              </a:ext>
            </a:extLst>
          </p:cNvPr>
          <p:cNvSpPr txBox="1"/>
          <p:nvPr/>
        </p:nvSpPr>
        <p:spPr>
          <a:xfrm>
            <a:off x="15513" y="5878101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https://structurizr.org/</a:t>
            </a:r>
          </a:p>
          <a:p>
            <a:r>
              <a:rPr lang="en-US" dirty="0">
                <a:hlinkClick r:id="rId3"/>
              </a:rPr>
              <a:t>https://structurizr.com/</a:t>
            </a:r>
            <a:endParaRPr lang="en-US" dirty="0"/>
          </a:p>
          <a:p>
            <a:r>
              <a:rPr lang="en-US" dirty="0">
                <a:hlinkClick r:id="rId4"/>
              </a:rPr>
              <a:t>https://structurizr.com/help/decision-log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CBD7E-8C0C-B260-0266-A073D3090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0" i="0">
                <a:effectLst/>
              </a:rPr>
              <a:t>How do you encourage developers to document their code inline? So that code doco can be rendered in the build pipeline.</a:t>
            </a:r>
          </a:p>
        </p:txBody>
      </p:sp>
      <p:pic>
        <p:nvPicPr>
          <p:cNvPr id="31" name="Picture 30" descr="Computer script on a screen">
            <a:extLst>
              <a:ext uri="{FF2B5EF4-FFF2-40B4-BE49-F238E27FC236}">
                <a16:creationId xmlns:a16="http://schemas.microsoft.com/office/drawing/2014/main" id="{A481F3BD-071D-4325-57AA-6E4D70EA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4011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ABBC01-8FED-951E-D107-09C7BDF0B2D3}"/>
              </a:ext>
            </a:extLst>
          </p:cNvPr>
          <p:cNvSpPr txBox="1">
            <a:spLocks/>
          </p:cNvSpPr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  <a:cs typeface="+mn-cs"/>
              </a:rPr>
              <a:t>It’s not something I actively encourage, but it depends on the type of software you’re writing.  As with most of the stuff I’ve presented here, be pragmatic.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  <a:cs typeface="+mn-cs"/>
              </a:rPr>
              <a:t>Through the pull request process is a good way to ensure that code is documented, if required. I would suggest documenting code inline if the intent of the code can’t be clearly understood by a mid-level developer.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  <a:cs typeface="+mn-cs"/>
              </a:rPr>
              <a:t>However, if you’re creating a library or API that is to be consumed by 3</a:t>
            </a:r>
            <a:r>
              <a:rPr lang="en-US" sz="1400" baseline="30000">
                <a:latin typeface="+mn-lt"/>
                <a:ea typeface="+mn-ea"/>
                <a:cs typeface="+mn-cs"/>
              </a:rPr>
              <a:t>rd</a:t>
            </a:r>
            <a:r>
              <a:rPr lang="en-US" sz="1400">
                <a:latin typeface="+mn-lt"/>
                <a:ea typeface="+mn-ea"/>
                <a:cs typeface="+mn-cs"/>
              </a:rPr>
              <a:t> parties, then inline documentation might be more useful. In this case I’d look at using convention tests or some other process in your CI build to break the build if a developer adds new code without the expected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310055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CBD7E-8C0C-B260-0266-A073D3090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26" y="406090"/>
            <a:ext cx="4152900" cy="4734621"/>
          </a:xfrm>
        </p:spPr>
        <p:txBody>
          <a:bodyPr anchor="t">
            <a:normAutofit/>
          </a:bodyPr>
          <a:lstStyle/>
          <a:p>
            <a:pPr algn="l"/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Can you recommend a good starting template for an Architectural Guidance doc?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8AF5E6-597E-2621-3377-654CBBBBA4B4}"/>
              </a:ext>
            </a:extLst>
          </p:cNvPr>
          <p:cNvSpPr txBox="1">
            <a:spLocks/>
          </p:cNvSpPr>
          <p:nvPr/>
        </p:nvSpPr>
        <p:spPr>
          <a:xfrm>
            <a:off x="6553708" y="406089"/>
            <a:ext cx="4711738" cy="473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600" b="0" i="0" dirty="0">
                <a:effectLst/>
                <a:latin typeface="Inter"/>
              </a:rPr>
              <a:t>Software Architecture for Developers – Simon Brown</a:t>
            </a:r>
            <a:br>
              <a:rPr lang="en-AU" sz="1600" b="0" i="0" dirty="0">
                <a:effectLst/>
                <a:latin typeface="Inter"/>
              </a:rPr>
            </a:br>
            <a:r>
              <a:rPr lang="en-AU" sz="1600" b="0" i="0" dirty="0">
                <a:effectLst/>
                <a:latin typeface="Inter"/>
              </a:rPr>
              <a:t> </a:t>
            </a:r>
            <a:br>
              <a:rPr lang="en-AU" sz="1600" b="0" i="0" dirty="0">
                <a:effectLst/>
                <a:latin typeface="Inter"/>
              </a:rPr>
            </a:br>
            <a:r>
              <a:rPr lang="en-AU" sz="1800" dirty="0">
                <a:effectLst/>
                <a:latin typeface="LinLibertine"/>
              </a:rPr>
              <a:t>http://</a:t>
            </a:r>
            <a:r>
              <a:rPr lang="en-AU" sz="1800" dirty="0" err="1">
                <a:effectLst/>
                <a:latin typeface="LinLibertine"/>
              </a:rPr>
              <a:t>leanpub.com</a:t>
            </a:r>
            <a:r>
              <a:rPr lang="en-AU" sz="1800" dirty="0">
                <a:effectLst/>
                <a:latin typeface="LinLibertine"/>
              </a:rPr>
              <a:t>/software-architecture-for-developers </a:t>
            </a:r>
          </a:p>
          <a:p>
            <a:pPr algn="l"/>
            <a:br>
              <a:rPr lang="en-AU" sz="1600" b="0" i="0" dirty="0">
                <a:effectLst/>
                <a:latin typeface="Inter"/>
              </a:rPr>
            </a:br>
            <a:r>
              <a:rPr lang="en-AU" sz="1600" b="0" i="0" dirty="0">
                <a:effectLst/>
                <a:latin typeface="Inter"/>
              </a:rPr>
              <a:t>Creating Software with Modern Diagramming –Ashley Peacock</a:t>
            </a:r>
            <a:br>
              <a:rPr lang="en-AU" sz="1600" b="0" i="0" dirty="0">
                <a:effectLst/>
                <a:latin typeface="Inter"/>
              </a:rPr>
            </a:br>
            <a:br>
              <a:rPr lang="en-AU" sz="1600" b="0" i="0" dirty="0">
                <a:effectLst/>
                <a:latin typeface="Inter"/>
              </a:rPr>
            </a:br>
            <a:r>
              <a:rPr lang="en-AU" sz="1600" b="0" i="0" dirty="0"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https://pragprog.com/titles/apdiag/creating-software-with-modern-diagramming-techniques/</a:t>
            </a:r>
            <a:endParaRPr lang="en-AU" sz="1600" b="0" i="0" dirty="0">
              <a:effectLst/>
              <a:latin typeface="Inter"/>
            </a:endParaRPr>
          </a:p>
          <a:p>
            <a:pPr algn="l"/>
            <a:endParaRPr lang="en-AU" sz="1600" dirty="0">
              <a:latin typeface="Inter"/>
            </a:endParaRPr>
          </a:p>
          <a:p>
            <a:pPr algn="l"/>
            <a:r>
              <a:rPr lang="en-AU" sz="1600" b="0" i="0" dirty="0">
                <a:effectLst/>
                <a:latin typeface="Inter"/>
              </a:rPr>
              <a:t>As much as I would hate to recommend TOGAF… </a:t>
            </a:r>
          </a:p>
          <a:p>
            <a:pPr algn="l"/>
            <a:endParaRPr lang="en-AU" sz="1600" b="0" i="0" dirty="0">
              <a:effectLst/>
              <a:latin typeface="Inter"/>
            </a:endParaRPr>
          </a:p>
          <a:p>
            <a:pPr algn="l"/>
            <a:r>
              <a:rPr lang="en-AU" sz="1600" b="0" i="0" dirty="0">
                <a:effectLst/>
                <a:latin typeface="Inter"/>
              </a:rPr>
              <a:t>https://</a:t>
            </a:r>
            <a:r>
              <a:rPr lang="en-AU" sz="1600" b="0" i="0" dirty="0" err="1">
                <a:effectLst/>
                <a:latin typeface="Inter"/>
              </a:rPr>
              <a:t>pubs.opengroup.org</a:t>
            </a:r>
            <a:r>
              <a:rPr lang="en-AU" sz="1600" b="0" i="0" dirty="0">
                <a:effectLst/>
                <a:latin typeface="Inter"/>
              </a:rPr>
              <a:t>/architecture/togaf8-doc/arch/chap29.html</a:t>
            </a:r>
          </a:p>
          <a:p>
            <a:pPr algn="l"/>
            <a:endParaRPr lang="en-AU" sz="16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9370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CBD7E-8C0C-B260-0266-A073D3090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26" y="406090"/>
            <a:ext cx="4152900" cy="4734621"/>
          </a:xfrm>
        </p:spPr>
        <p:txBody>
          <a:bodyPr anchor="t">
            <a:normAutofit/>
          </a:bodyPr>
          <a:lstStyle/>
          <a:p>
            <a:pPr algn="l"/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Any alternatives to </a:t>
            </a:r>
            <a:r>
              <a:rPr lang="en-AU" sz="2000" b="0" i="0" dirty="0" err="1">
                <a:solidFill>
                  <a:srgbClr val="161616"/>
                </a:solidFill>
                <a:effectLst/>
                <a:latin typeface="Inter"/>
              </a:rPr>
              <a:t>PlantUML</a:t>
            </a:r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? </a:t>
            </a: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Have you looked at mermaid?</a:t>
            </a: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endParaRPr lang="en-AU" sz="2000" b="0" i="0" dirty="0">
              <a:solidFill>
                <a:srgbClr val="161616"/>
              </a:solidFill>
              <a:effectLst/>
              <a:latin typeface="Inter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7EDEC2-8860-0074-BDFA-21BBA4960979}"/>
              </a:ext>
            </a:extLst>
          </p:cNvPr>
          <p:cNvSpPr txBox="1">
            <a:spLocks/>
          </p:cNvSpPr>
          <p:nvPr/>
        </p:nvSpPr>
        <p:spPr>
          <a:xfrm>
            <a:off x="6553708" y="406089"/>
            <a:ext cx="4711738" cy="473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600" dirty="0">
                <a:latin typeface="Inter"/>
              </a:rPr>
              <a:t>Yep, I’ve used mermaid.  It’s a good option because it seems to be natively supported by more wikis and </a:t>
            </a:r>
            <a:r>
              <a:rPr lang="en-AU" sz="1600" dirty="0" err="1">
                <a:latin typeface="Inter"/>
              </a:rPr>
              <a:t>github</a:t>
            </a:r>
            <a:r>
              <a:rPr lang="en-AU" sz="1600" dirty="0">
                <a:latin typeface="Inter"/>
              </a:rPr>
              <a:t> etc.  </a:t>
            </a:r>
          </a:p>
          <a:p>
            <a:pPr algn="l"/>
            <a:endParaRPr lang="en-AU" sz="1600" dirty="0">
              <a:latin typeface="Inter"/>
            </a:endParaRPr>
          </a:p>
          <a:p>
            <a:pPr algn="l"/>
            <a:r>
              <a:rPr lang="en-AU" sz="1600" dirty="0">
                <a:latin typeface="Inter"/>
              </a:rPr>
              <a:t>The reason I didn’t talk about mermaid much is because it’s a bit limited in functionality compared to </a:t>
            </a:r>
            <a:r>
              <a:rPr lang="en-AU" sz="1600" dirty="0" err="1">
                <a:latin typeface="Inter"/>
              </a:rPr>
              <a:t>PlantUML</a:t>
            </a:r>
            <a:r>
              <a:rPr lang="en-AU" sz="1600" dirty="0">
                <a:latin typeface="Inter"/>
              </a:rPr>
              <a:t>.  Having said that, if it’s supported by your platforms then mermaid is a good option. It’s also relatively straight forward to move from mermaid to </a:t>
            </a:r>
            <a:r>
              <a:rPr lang="en-AU" sz="1600" dirty="0" err="1">
                <a:latin typeface="Inter"/>
              </a:rPr>
              <a:t>PlantUML</a:t>
            </a:r>
            <a:r>
              <a:rPr lang="en-AU" sz="1600" dirty="0">
                <a:latin typeface="Inter"/>
              </a:rPr>
              <a:t> later if you need the extended functionality.</a:t>
            </a:r>
          </a:p>
          <a:p>
            <a:pPr algn="l"/>
            <a:endParaRPr lang="en-AU" sz="1600" dirty="0">
              <a:latin typeface="Inter"/>
            </a:endParaRPr>
          </a:p>
          <a:p>
            <a:pPr algn="l"/>
            <a:r>
              <a:rPr lang="en-AU" sz="1600" dirty="0">
                <a:latin typeface="Inter"/>
              </a:rPr>
              <a:t>From a documentation point of view, a couple of people suggested </a:t>
            </a:r>
            <a:r>
              <a:rPr lang="en-AU" sz="1600" dirty="0" err="1">
                <a:latin typeface="Inter"/>
              </a:rPr>
              <a:t>Asciidoc</a:t>
            </a:r>
            <a:r>
              <a:rPr lang="en-AU" sz="1600" dirty="0">
                <a:latin typeface="Inter"/>
              </a:rPr>
              <a:t> during the Q&amp;A session.  I haven’t looked into this heavily but I think it’s worth a look as well, especially for creating large-scale user documentation.</a:t>
            </a:r>
          </a:p>
          <a:p>
            <a:pPr algn="l"/>
            <a:endParaRPr lang="en-AU" sz="1600" dirty="0">
              <a:latin typeface="Inter"/>
            </a:endParaRPr>
          </a:p>
          <a:p>
            <a:pPr algn="l"/>
            <a:r>
              <a:rPr lang="en-AU" sz="1600" dirty="0">
                <a:latin typeface="Inter"/>
              </a:rPr>
              <a:t>Another project I recently came across is </a:t>
            </a:r>
            <a:r>
              <a:rPr lang="en-AU" sz="1600" dirty="0" err="1">
                <a:latin typeface="Inter"/>
              </a:rPr>
              <a:t>kroki.io</a:t>
            </a:r>
            <a:r>
              <a:rPr lang="en-AU" sz="1600" dirty="0">
                <a:latin typeface="Inter"/>
              </a:rPr>
              <a:t> – it seems to be an amalgamation of a bunch of other text based documentation projects.</a:t>
            </a:r>
          </a:p>
          <a:p>
            <a:pPr algn="l"/>
            <a:endParaRPr lang="en-AU" sz="16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877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CBD7E-8C0C-B260-0266-A073D3090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25" y="406090"/>
            <a:ext cx="4596023" cy="4734621"/>
          </a:xfrm>
        </p:spPr>
        <p:txBody>
          <a:bodyPr anchor="t">
            <a:normAutofit/>
          </a:bodyPr>
          <a:lstStyle/>
          <a:p>
            <a:pPr algn="l"/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Can you do cloud infrastructure diagram?</a:t>
            </a: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  <a:t>Also, can you add images (logos)?</a:t>
            </a:r>
            <a:br>
              <a:rPr lang="en-AU" sz="2000" b="0" i="0" dirty="0">
                <a:solidFill>
                  <a:srgbClr val="161616"/>
                </a:solidFill>
                <a:effectLst/>
                <a:latin typeface="Inter"/>
              </a:rPr>
            </a:br>
            <a:endParaRPr lang="en-AU" sz="2000" b="0" i="0" dirty="0">
              <a:solidFill>
                <a:srgbClr val="161616"/>
              </a:solidFill>
              <a:effectLst/>
              <a:latin typeface="Inter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3FD4D6-0F3B-0927-8E42-FF00C1DC92AE}"/>
              </a:ext>
            </a:extLst>
          </p:cNvPr>
          <p:cNvSpPr txBox="1">
            <a:spLocks/>
          </p:cNvSpPr>
          <p:nvPr/>
        </p:nvSpPr>
        <p:spPr>
          <a:xfrm>
            <a:off x="6278137" y="402372"/>
            <a:ext cx="5765180" cy="473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600" dirty="0">
                <a:latin typeface="Inter"/>
              </a:rPr>
              <a:t>Absolutely. There are a ton of </a:t>
            </a:r>
            <a:r>
              <a:rPr lang="en-AU" sz="1600" dirty="0" err="1">
                <a:latin typeface="Inter"/>
              </a:rPr>
              <a:t>PlantUML</a:t>
            </a:r>
            <a:r>
              <a:rPr lang="en-AU" sz="1600" dirty="0">
                <a:latin typeface="Inter"/>
              </a:rPr>
              <a:t> libraries for this:</a:t>
            </a:r>
          </a:p>
          <a:p>
            <a:pPr lvl="1"/>
            <a:endParaRPr lang="en-US" sz="1600" dirty="0"/>
          </a:p>
          <a:p>
            <a:pPr algn="l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plantuml-stdlib</a:t>
            </a:r>
            <a:r>
              <a:rPr lang="en-US" sz="1600" dirty="0"/>
              <a:t>/Azure-</a:t>
            </a:r>
            <a:r>
              <a:rPr lang="en-US" sz="1600" dirty="0" err="1"/>
              <a:t>PlantUML</a:t>
            </a:r>
            <a:endParaRPr lang="en-US" sz="1600" dirty="0"/>
          </a:p>
          <a:p>
            <a:pPr algn="l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awslabs</a:t>
            </a:r>
            <a:r>
              <a:rPr lang="en-US" sz="1600" dirty="0"/>
              <a:t>/</a:t>
            </a:r>
            <a:r>
              <a:rPr lang="en-US" sz="1600" dirty="0" err="1"/>
              <a:t>aws</a:t>
            </a:r>
            <a:r>
              <a:rPr lang="en-US" sz="1600" dirty="0"/>
              <a:t>-icons-for-</a:t>
            </a:r>
            <a:r>
              <a:rPr lang="en-US" sz="1600" dirty="0" err="1"/>
              <a:t>plantuml</a:t>
            </a:r>
            <a:endParaRPr lang="en-US" sz="1600" dirty="0"/>
          </a:p>
          <a:p>
            <a:pPr algn="l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dcasati</a:t>
            </a:r>
            <a:r>
              <a:rPr lang="en-US" sz="1600" dirty="0"/>
              <a:t>/</a:t>
            </a:r>
            <a:r>
              <a:rPr lang="en-US" sz="1600" dirty="0" err="1"/>
              <a:t>kubernetes-PlantUML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https://</a:t>
            </a:r>
            <a:r>
              <a:rPr lang="en-US" sz="1600" dirty="0" err="1"/>
              <a:t>crashedmind.github.io</a:t>
            </a:r>
            <a:r>
              <a:rPr lang="en-US" sz="1600" dirty="0"/>
              <a:t>/</a:t>
            </a:r>
            <a:r>
              <a:rPr lang="en-US" sz="1600" dirty="0" err="1"/>
              <a:t>PlantUMLHitchhikersGuide</a:t>
            </a:r>
            <a:r>
              <a:rPr lang="en-US" sz="1600" dirty="0"/>
              <a:t>/</a:t>
            </a:r>
            <a:r>
              <a:rPr lang="en-US" sz="1600" dirty="0" err="1"/>
              <a:t>aws</a:t>
            </a:r>
            <a:r>
              <a:rPr lang="en-US" sz="1600" dirty="0"/>
              <a:t>/</a:t>
            </a:r>
            <a:r>
              <a:rPr lang="en-US" sz="1600" dirty="0" err="1"/>
              <a:t>aws.html</a:t>
            </a:r>
            <a:endParaRPr lang="en-US" sz="1600" dirty="0"/>
          </a:p>
          <a:p>
            <a:pPr algn="l"/>
            <a:endParaRPr lang="en-AU" dirty="0"/>
          </a:p>
          <a:p>
            <a:pPr algn="l"/>
            <a:endParaRPr lang="en-AU" sz="24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242049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4458" y="210041"/>
            <a:ext cx="4399106" cy="1325563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9" name="Oval 2068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CA37939-66F1-C63D-D357-4FF73DEE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93631" y="3577271"/>
            <a:ext cx="2181981" cy="100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9B127C8-5643-4D6B-1E61-68AEAA6D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667" y="4055720"/>
            <a:ext cx="2736911" cy="28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BB32D-8432-33CD-2850-647CD90D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016" y="1685734"/>
            <a:ext cx="4654180" cy="28959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Currently</a:t>
            </a:r>
          </a:p>
          <a:p>
            <a:r>
              <a:rPr lang="en-US" sz="1800" dirty="0"/>
              <a:t>Practice Director</a:t>
            </a:r>
          </a:p>
          <a:p>
            <a:r>
              <a:rPr lang="en-US" sz="1800" dirty="0"/>
              <a:t>Principal Consultant</a:t>
            </a:r>
          </a:p>
          <a:p>
            <a:r>
              <a:rPr lang="en-US" sz="1800" dirty="0"/>
              <a:t>CTO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Previously</a:t>
            </a:r>
          </a:p>
          <a:p>
            <a:r>
              <a:rPr lang="en-US" sz="1800" dirty="0"/>
              <a:t>Various Enterprise, Startup, and Freelance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1875EA0-D962-821D-DA6B-96C0B948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87804" y="1043229"/>
            <a:ext cx="3272594" cy="70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37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Why </a:t>
            </a:r>
            <a:r>
              <a:rPr lang="en-US" strike="sngStrike" dirty="0"/>
              <a:t>do we</a:t>
            </a:r>
            <a:r>
              <a:rPr lang="en-US" dirty="0"/>
              <a:t> document things?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A636C-205B-A329-EF40-C0279D9A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2400" dirty="0"/>
              <a:t>Communicate complex systems easier</a:t>
            </a:r>
          </a:p>
          <a:p>
            <a:r>
              <a:rPr lang="en-US" sz="2400" dirty="0"/>
              <a:t>Reduce cognitive load</a:t>
            </a:r>
          </a:p>
          <a:p>
            <a:r>
              <a:rPr lang="en-US" sz="2400" dirty="0"/>
              <a:t>Team member on-boarding</a:t>
            </a:r>
          </a:p>
          <a:p>
            <a:r>
              <a:rPr lang="en-US" sz="2400" dirty="0"/>
              <a:t>Software and </a:t>
            </a:r>
            <a:r>
              <a:rPr lang="en-US" sz="2400" i="1" dirty="0"/>
              <a:t>Solution Architecture</a:t>
            </a:r>
          </a:p>
          <a:p>
            <a:r>
              <a:rPr lang="en-US" sz="2400" dirty="0"/>
              <a:t>Architectural </a:t>
            </a:r>
            <a:r>
              <a:rPr lang="en-US" sz="2400" i="1" dirty="0"/>
              <a:t>Guidelines and Principles</a:t>
            </a:r>
          </a:p>
          <a:p>
            <a:r>
              <a:rPr lang="en-US" sz="2400" dirty="0"/>
              <a:t>Decisions and rationale</a:t>
            </a:r>
          </a:p>
          <a:p>
            <a:r>
              <a:rPr lang="en-US" sz="2400" dirty="0"/>
              <a:t>Disaster recovery</a:t>
            </a:r>
          </a:p>
          <a:p>
            <a:r>
              <a:rPr lang="en-US" sz="2400" dirty="0"/>
              <a:t>Future you will forget what the heck you did this week!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9DBA5E-8571-A12D-455E-6269B0982BCC}"/>
              </a:ext>
            </a:extLst>
          </p:cNvPr>
          <p:cNvSpPr txBox="1">
            <a:spLocks/>
          </p:cNvSpPr>
          <p:nvPr/>
        </p:nvSpPr>
        <p:spPr>
          <a:xfrm rot="21104295">
            <a:off x="3495110" y="-100579"/>
            <a:ext cx="2667798" cy="967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should we</a:t>
            </a:r>
          </a:p>
        </p:txBody>
      </p:sp>
    </p:spTree>
    <p:extLst>
      <p:ext uri="{BB962C8B-B14F-4D97-AF65-F5344CB8AC3E}">
        <p14:creationId xmlns:p14="http://schemas.microsoft.com/office/powerpoint/2010/main" val="1810853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305800" cy="749996"/>
          </a:xfrm>
        </p:spPr>
        <p:txBody>
          <a:bodyPr anchor="b">
            <a:normAutofit/>
          </a:bodyPr>
          <a:lstStyle/>
          <a:p>
            <a:r>
              <a:rPr lang="en-US" dirty="0"/>
              <a:t>So, then why </a:t>
            </a:r>
            <a:r>
              <a:rPr lang="en-US" b="1" i="1" dirty="0"/>
              <a:t>aren’t </a:t>
            </a:r>
            <a:r>
              <a:rPr lang="en-US" dirty="0"/>
              <a:t>we doing this?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A636C-205B-A329-EF40-C0279D9A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956390"/>
            <a:ext cx="8183139" cy="3907465"/>
          </a:xfrm>
        </p:spPr>
        <p:txBody>
          <a:bodyPr anchor="t">
            <a:normAutofit/>
          </a:bodyPr>
          <a:lstStyle/>
          <a:p>
            <a:r>
              <a:rPr lang="en-US" sz="2400" dirty="0"/>
              <a:t>Documentation is boring</a:t>
            </a:r>
          </a:p>
          <a:p>
            <a:r>
              <a:rPr lang="en-US" sz="2400" dirty="0"/>
              <a:t>Documentation gets out of date and must be maintained</a:t>
            </a:r>
          </a:p>
          <a:p>
            <a:r>
              <a:rPr lang="en-US" sz="2400" dirty="0"/>
              <a:t>It breaks the flow of software development</a:t>
            </a:r>
          </a:p>
          <a:p>
            <a:r>
              <a:rPr lang="en-US" sz="2400" dirty="0"/>
              <a:t>Often requires special tooling, or licenses</a:t>
            </a:r>
          </a:p>
          <a:p>
            <a:r>
              <a:rPr lang="en-US" sz="2400" dirty="0"/>
              <a:t>Diagramming tools are often hard to version control</a:t>
            </a:r>
          </a:p>
          <a:p>
            <a:r>
              <a:rPr lang="en-US" sz="2400" dirty="0"/>
              <a:t>Perfect is the enemy of done</a:t>
            </a:r>
          </a:p>
        </p:txBody>
      </p:sp>
    </p:spTree>
    <p:extLst>
      <p:ext uri="{BB962C8B-B14F-4D97-AF65-F5344CB8AC3E}">
        <p14:creationId xmlns:p14="http://schemas.microsoft.com/office/powerpoint/2010/main" val="119155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57694" cy="1288238"/>
          </a:xfrm>
        </p:spPr>
        <p:txBody>
          <a:bodyPr anchor="b">
            <a:normAutofit/>
          </a:bodyPr>
          <a:lstStyle/>
          <a:p>
            <a:r>
              <a:rPr lang="en-US"/>
              <a:t>Traditional approach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A636C-205B-A329-EF40-C0279D9A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6390"/>
            <a:ext cx="7322290" cy="3907465"/>
          </a:xfrm>
        </p:spPr>
        <p:txBody>
          <a:bodyPr anchor="t">
            <a:normAutofit/>
          </a:bodyPr>
          <a:lstStyle/>
          <a:p>
            <a:r>
              <a:rPr lang="en-US" sz="2400"/>
              <a:t>Wikis, Confluence</a:t>
            </a:r>
          </a:p>
          <a:p>
            <a:r>
              <a:rPr lang="en-US" sz="2400"/>
              <a:t>Word Documents</a:t>
            </a:r>
          </a:p>
          <a:p>
            <a:r>
              <a:rPr lang="en-AU" sz="2400"/>
              <a:t>Specialised</a:t>
            </a:r>
            <a:r>
              <a:rPr lang="en-US" sz="2400"/>
              <a:t> tools</a:t>
            </a:r>
          </a:p>
          <a:p>
            <a:endParaRPr lang="en-US" sz="2400"/>
          </a:p>
          <a:p>
            <a:r>
              <a:rPr lang="en-US" sz="2400"/>
              <a:t>Visio</a:t>
            </a:r>
          </a:p>
          <a:p>
            <a:r>
              <a:rPr lang="en-US" sz="2400"/>
              <a:t>Draw.io</a:t>
            </a:r>
          </a:p>
          <a:p>
            <a:r>
              <a:rPr lang="en-US" sz="2400"/>
              <a:t>Paint</a:t>
            </a:r>
          </a:p>
          <a:p>
            <a:r>
              <a:rPr lang="en-US" sz="2400"/>
              <a:t>Illustration Tools</a:t>
            </a:r>
          </a:p>
          <a:p>
            <a:endParaRPr lang="en-US" sz="2400"/>
          </a:p>
          <a:p>
            <a:endParaRPr 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503B7E-01F8-C6CF-16E0-9DDD9275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8743">
            <a:off x="6026167" y="-92036"/>
            <a:ext cx="3709852" cy="27823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cover an earlier version of a Word file - Microsoft Support">
            <a:extLst>
              <a:ext uri="{FF2B5EF4-FFF2-40B4-BE49-F238E27FC236}">
                <a16:creationId xmlns:a16="http://schemas.microsoft.com/office/drawing/2014/main" id="{F4022DCE-076A-0C63-EFFD-58C5AE83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5344">
            <a:off x="7929335" y="1869807"/>
            <a:ext cx="3160849" cy="18654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ing Interactive Diagrams with Visio's Layers | Microsoft Office  Reference Guide | InformIT">
            <a:extLst>
              <a:ext uri="{FF2B5EF4-FFF2-40B4-BE49-F238E27FC236}">
                <a16:creationId xmlns:a16="http://schemas.microsoft.com/office/drawing/2014/main" id="{F511D86F-29FE-A7E7-258A-87F427DF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2118">
            <a:off x="5377589" y="2989718"/>
            <a:ext cx="4132171" cy="32187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wo Free Ways to Open PDF in Paint">
            <a:extLst>
              <a:ext uri="{FF2B5EF4-FFF2-40B4-BE49-F238E27FC236}">
                <a16:creationId xmlns:a16="http://schemas.microsoft.com/office/drawing/2014/main" id="{F7A5202A-9049-C35B-91F8-27295701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043">
            <a:off x="7864632" y="4283457"/>
            <a:ext cx="3574771" cy="254247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3760A35-C67D-A774-024D-DC2123C7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possible solution?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4153BE5-A4DA-78EC-C1A4-692B1C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AU" dirty="0"/>
              <a:t>Adopt “Documentation as Code”</a:t>
            </a:r>
          </a:p>
          <a:p>
            <a:r>
              <a:rPr lang="en-AU" dirty="0"/>
              <a:t>Favour the separation of structure from presentation</a:t>
            </a:r>
          </a:p>
          <a:p>
            <a:r>
              <a:rPr lang="en-AU" dirty="0"/>
              <a:t>Minimise requirement for extra tooling</a:t>
            </a:r>
          </a:p>
          <a:p>
            <a:r>
              <a:rPr lang="en-AU" dirty="0"/>
              <a:t>Be pragmatic, start simple, scale up</a:t>
            </a:r>
          </a:p>
        </p:txBody>
      </p:sp>
    </p:spTree>
    <p:extLst>
      <p:ext uri="{BB962C8B-B14F-4D97-AF65-F5344CB8AC3E}">
        <p14:creationId xmlns:p14="http://schemas.microsoft.com/office/powerpoint/2010/main" val="138642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7AB55-A848-7F6E-21A1-B85161EE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46143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Pros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F0F7-ED43-49F4-282D-8D02DC16C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193" y="2888250"/>
            <a:ext cx="4971074" cy="36608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Version controllable / diffable</a:t>
            </a:r>
          </a:p>
          <a:p>
            <a:r>
              <a:rPr lang="en-US" sz="2000" dirty="0"/>
              <a:t>Simple to use / learn</a:t>
            </a:r>
          </a:p>
          <a:p>
            <a:r>
              <a:rPr lang="en-US" sz="2000" dirty="0"/>
              <a:t>Using a DSL vs just diagrams means there is context</a:t>
            </a:r>
          </a:p>
          <a:p>
            <a:r>
              <a:rPr lang="en-US" sz="2000" dirty="0"/>
              <a:t>Cross platform</a:t>
            </a:r>
          </a:p>
          <a:p>
            <a:r>
              <a:rPr lang="en-US" sz="2000" dirty="0"/>
              <a:t>Minimal tooling</a:t>
            </a:r>
          </a:p>
          <a:p>
            <a:r>
              <a:rPr lang="en-US" sz="2000" dirty="0"/>
              <a:t>Can generate images / pdf / ppt</a:t>
            </a:r>
          </a:p>
          <a:p>
            <a:r>
              <a:rPr lang="en-US" sz="2000" dirty="0"/>
              <a:t>Minimal licensing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F9BA7432-B83B-0E85-721D-9BC1689D8CDC}"/>
              </a:ext>
            </a:extLst>
          </p:cNvPr>
          <p:cNvSpPr txBox="1">
            <a:spLocks/>
          </p:cNvSpPr>
          <p:nvPr/>
        </p:nvSpPr>
        <p:spPr>
          <a:xfrm>
            <a:off x="6417730" y="2888250"/>
            <a:ext cx="4614337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learning curve</a:t>
            </a:r>
          </a:p>
          <a:p>
            <a:r>
              <a:rPr lang="en-US" sz="2000" dirty="0"/>
              <a:t>Less accessible to non-tech folk</a:t>
            </a:r>
          </a:p>
          <a:p>
            <a:r>
              <a:rPr lang="en-US" sz="2000" dirty="0"/>
              <a:t>Harder to search &amp; aggregate (solvable)</a:t>
            </a:r>
          </a:p>
          <a:p>
            <a:r>
              <a:rPr lang="en-US" sz="2000" dirty="0"/>
              <a:t>Code sprawl (solvable)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AF1D60-CA7C-2C36-BC48-B5CE97109CD4}"/>
              </a:ext>
            </a:extLst>
          </p:cNvPr>
          <p:cNvSpPr txBox="1">
            <a:spLocks/>
          </p:cNvSpPr>
          <p:nvPr/>
        </p:nvSpPr>
        <p:spPr>
          <a:xfrm>
            <a:off x="6417729" y="995318"/>
            <a:ext cx="4614338" cy="1193968"/>
          </a:xfrm>
          <a:prstGeom prst="rect">
            <a:avLst/>
          </a:prstGeo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3F3F3F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089218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1488</Words>
  <Application>Microsoft Macintosh PowerPoint</Application>
  <PresentationFormat>Panorámica</PresentationFormat>
  <Paragraphs>257</Paragraphs>
  <Slides>35</Slides>
  <Notes>23</Notes>
  <HiddenSlides>8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Impact</vt:lpstr>
      <vt:lpstr>Inter</vt:lpstr>
      <vt:lpstr>LinLibertine</vt:lpstr>
      <vt:lpstr>Office Theme</vt:lpstr>
      <vt:lpstr>Documentation for Developers</vt:lpstr>
      <vt:lpstr>Documentation for Developers</vt:lpstr>
      <vt:lpstr>Presentación de PowerPoint</vt:lpstr>
      <vt:lpstr>About Me</vt:lpstr>
      <vt:lpstr>Why do we document things?</vt:lpstr>
      <vt:lpstr>So, then why aren’t we doing this?</vt:lpstr>
      <vt:lpstr>Traditional approach</vt:lpstr>
      <vt:lpstr>A possible solution?</vt:lpstr>
      <vt:lpstr>Pros</vt:lpstr>
      <vt:lpstr>A consulting story</vt:lpstr>
      <vt:lpstr>Markdown README</vt:lpstr>
      <vt:lpstr>Markdown README</vt:lpstr>
      <vt:lpstr>Tracking Decisions</vt:lpstr>
      <vt:lpstr>Tracking Decisions</vt:lpstr>
      <vt:lpstr>Tracking Decisions</vt:lpstr>
      <vt:lpstr>Architectural Guidance</vt:lpstr>
      <vt:lpstr>Architectural Principles</vt:lpstr>
      <vt:lpstr>Diagramming (PlantUML)</vt:lpstr>
      <vt:lpstr>PlantUML</vt:lpstr>
      <vt:lpstr>PlantUML</vt:lpstr>
      <vt:lpstr>Presentación de PowerPoint</vt:lpstr>
      <vt:lpstr>PlantUML</vt:lpstr>
      <vt:lpstr>C4 Model</vt:lpstr>
      <vt:lpstr>C4 Model</vt:lpstr>
      <vt:lpstr>C4 Model</vt:lpstr>
      <vt:lpstr>C4 Model &amp; Markdown</vt:lpstr>
      <vt:lpstr>Bringing it all together</vt:lpstr>
      <vt:lpstr>Mkdocs</vt:lpstr>
      <vt:lpstr>Mkdocs</vt:lpstr>
      <vt:lpstr>Demo</vt:lpstr>
      <vt:lpstr>Structurizr</vt:lpstr>
      <vt:lpstr>How do you encourage developers to document their code inline? So that code doco can be rendered in the build pipeline.</vt:lpstr>
      <vt:lpstr>Can you recommend a good starting template for an Architectural Guidance doc?</vt:lpstr>
      <vt:lpstr>Any alternatives to PlantUML?  Have you looked at mermaid? </vt:lpstr>
      <vt:lpstr>Can you do cloud infrastructure diagram?  Also, can you add images (logos)?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Sponsors</dc:title>
  <dc:creator>Shaw Innes</dc:creator>
  <cp:lastModifiedBy>Shaw Innes</cp:lastModifiedBy>
  <cp:revision>45</cp:revision>
  <dcterms:created xsi:type="dcterms:W3CDTF">2022-11-30T10:47:00Z</dcterms:created>
  <dcterms:modified xsi:type="dcterms:W3CDTF">2023-10-04T11:27:04Z</dcterms:modified>
</cp:coreProperties>
</file>